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72" r:id="rId5"/>
    <p:sldId id="262" r:id="rId6"/>
    <p:sldId id="273" r:id="rId7"/>
    <p:sldId id="261" r:id="rId8"/>
    <p:sldId id="274" r:id="rId9"/>
    <p:sldId id="263" r:id="rId10"/>
    <p:sldId id="275" r:id="rId11"/>
    <p:sldId id="276" r:id="rId12"/>
    <p:sldId id="264" r:id="rId13"/>
    <p:sldId id="277" r:id="rId14"/>
    <p:sldId id="265" r:id="rId15"/>
    <p:sldId id="271" r:id="rId16"/>
    <p:sldId id="278" r:id="rId1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810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931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645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35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533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08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487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915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010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31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065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303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BCC1D-6D34-4BB4-81AD-D94EC416E488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97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Variables and Expressions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1 Lesson 1</a:t>
            </a:r>
          </a:p>
        </p:txBody>
      </p:sp>
      <p:pic>
        <p:nvPicPr>
          <p:cNvPr id="7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31" y="691223"/>
            <a:ext cx="8229600" cy="103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0573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VARIABLES AND EXPRESSIONS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POWER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is an expression that represents repeated multiplication of the same factor.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69381023"/>
                  </p:ext>
                </p:extLst>
              </p:nvPr>
            </p:nvGraphicFramePr>
            <p:xfrm>
              <a:off x="685800" y="1649158"/>
              <a:ext cx="7765860" cy="2979992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139317">
                      <a:extLst>
                        <a:ext uri="{9D8B030D-6E8A-4147-A177-3AD203B41FA5}">
                          <a16:colId xmlns:a16="http://schemas.microsoft.com/office/drawing/2014/main" xmlns="" val="20000"/>
                        </a:ext>
                      </a:extLst>
                    </a:gridCol>
                    <a:gridCol w="3730054">
                      <a:extLst>
                        <a:ext uri="{9D8B030D-6E8A-4147-A177-3AD203B41FA5}">
                          <a16:colId xmlns:a16="http://schemas.microsoft.com/office/drawing/2014/main" xmlns="" val="20001"/>
                        </a:ext>
                      </a:extLst>
                    </a:gridCol>
                    <a:gridCol w="2896489">
                      <a:extLst>
                        <a:ext uri="{9D8B030D-6E8A-4147-A177-3AD203B41FA5}">
                          <a16:colId xmlns:a16="http://schemas.microsoft.com/office/drawing/2014/main" xmlns="" val="20002"/>
                        </a:ext>
                      </a:extLst>
                    </a:gridCol>
                  </a:tblGrid>
                  <a:tr h="36576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</a:rPr>
                            <a:t>Symbol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</a:rPr>
                            <a:t>Words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2400" b="1">
                              <a:effectLst/>
                              <a:latin typeface="Calibri"/>
                            </a:rPr>
                            <a:t>Meaning</a:t>
                          </a:r>
                          <a:endParaRPr lang="en-US" sz="2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0"/>
                      </a:ext>
                    </a:extLst>
                  </a:tr>
                  <a:tr h="374015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400" b="1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400" b="1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e>
                                  <m:sup>
                                    <m:r>
                                      <a:rPr lang="en-US" sz="2400" b="1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2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𝟐</m:t>
                              </m:r>
                            </m:oMath>
                          </a14:m>
                          <a:r>
                            <a:rPr lang="en-US" sz="2400">
                              <a:effectLst/>
                              <a:latin typeface="Calibri"/>
                            </a:rPr>
                            <a:t> to the first power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2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1"/>
                      </a:ext>
                    </a:extLst>
                  </a:tr>
                  <a:tr h="374015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400" b="1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400" b="1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e>
                                  <m:sup>
                                    <m:r>
                                      <a:rPr lang="en-US" sz="2400" b="1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2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𝟐</m:t>
                              </m:r>
                            </m:oMath>
                          </a14:m>
                          <a:r>
                            <a:rPr lang="en-US" sz="2400">
                              <a:effectLst/>
                              <a:latin typeface="Calibri"/>
                            </a:rPr>
                            <a:t> to the second power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2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2"/>
                      </a:ext>
                    </a:extLst>
                  </a:tr>
                  <a:tr h="374015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400" b="1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400" b="1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e>
                                  <m:sup>
                                    <m:r>
                                      <a:rPr lang="en-US" sz="2400" b="1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2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𝟐</m:t>
                              </m:r>
                            </m:oMath>
                          </a14:m>
                          <a:r>
                            <a:rPr lang="en-US" sz="2400">
                              <a:effectLst/>
                              <a:latin typeface="Calibri"/>
                            </a:rPr>
                            <a:t> to the third power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2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3"/>
                      </a:ext>
                    </a:extLst>
                  </a:tr>
                  <a:tr h="372999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400" b="1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400" b="1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e>
                                  <m:sup>
                                    <m:r>
                                      <a:rPr lang="en-US" sz="2400" b="1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𝟒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2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𝟐</m:t>
                              </m:r>
                            </m:oMath>
                          </a14:m>
                          <a:r>
                            <a:rPr lang="en-US" sz="2400">
                              <a:effectLst/>
                              <a:latin typeface="Calibri"/>
                            </a:rPr>
                            <a:t> to the fourth power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2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4"/>
                      </a:ext>
                    </a:extLst>
                  </a:tr>
                  <a:tr h="379413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400" b="1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400" b="1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e>
                                  <m:sup>
                                    <m:r>
                                      <a:rPr lang="en-US" sz="2400" b="1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2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𝟐</m:t>
                              </m:r>
                            </m:oMath>
                          </a14:m>
                          <a:r>
                            <a:rPr lang="en-US" sz="2400">
                              <a:effectLst/>
                              <a:latin typeface="Calibri"/>
                            </a:rPr>
                            <a:t> to the fifth power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2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5"/>
                      </a:ext>
                    </a:extLst>
                  </a:tr>
                  <a:tr h="374015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400" b="1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400" b="1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  <m:r>
                                      <a:rPr lang="en-US" sz="2400" b="1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𝒏</m:t>
                                    </m:r>
                                  </m:e>
                                  <m:sup>
                                    <m:r>
                                      <a:rPr lang="en-US" sz="2400" b="1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𝟔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2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𝟐</m:t>
                              </m:r>
                            </m:oMath>
                          </a14:m>
                          <a:r>
                            <a:rPr lang="en-US" sz="24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times</a:t>
                          </a:r>
                          <a:r>
                            <a:rPr lang="en-US" sz="2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𝒏</m:t>
                              </m:r>
                            </m:oMath>
                          </a14:m>
                          <a:r>
                            <a:rPr lang="en-US" sz="2400">
                              <a:effectLst/>
                              <a:latin typeface="Calibri"/>
                            </a:rPr>
                            <a:t> to the sixth power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𝒏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𝒏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𝒏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𝒏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𝒏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𝒏</m:t>
                                </m:r>
                              </m:oMath>
                            </m:oMathPara>
                          </a14:m>
                          <a:endParaRPr lang="en-US" sz="2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6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400" b="1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400" b="1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</m:e>
                                  <m:sup>
                                    <m:r>
                                      <a:rPr lang="en-US" sz="2400" b="1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𝒏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2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𝒙</m:t>
                              </m:r>
                            </m:oMath>
                          </a14:m>
                          <a:r>
                            <a:rPr lang="en-US" sz="2400" dirty="0">
                              <a:effectLst/>
                              <a:latin typeface="Calibri"/>
                            </a:rPr>
                            <a:t> to the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𝒏</m:t>
                              </m:r>
                            </m:oMath>
                          </a14:m>
                          <a:r>
                            <a:rPr lang="en-US" sz="2400" dirty="0" err="1">
                              <a:effectLst/>
                              <a:latin typeface="Calibri"/>
                              <a:ea typeface="Times New Roman"/>
                            </a:rPr>
                            <a:t>th</a:t>
                          </a:r>
                          <a:r>
                            <a:rPr lang="en-US" sz="2400" dirty="0">
                              <a:effectLst/>
                              <a:latin typeface="Calibri"/>
                            </a:rPr>
                            <a:t> power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⋅…⋅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69381023"/>
                  </p:ext>
                </p:extLst>
              </p:nvPr>
            </p:nvGraphicFramePr>
            <p:xfrm>
              <a:off x="685800" y="1649158"/>
              <a:ext cx="7765860" cy="2979992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139317"/>
                    <a:gridCol w="3730054"/>
                    <a:gridCol w="2896489"/>
                  </a:tblGrid>
                  <a:tr h="36576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</a:rPr>
                            <a:t>Symbol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</a:rPr>
                            <a:t>Words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2400" b="1">
                              <a:effectLst/>
                              <a:latin typeface="Calibri"/>
                            </a:rPr>
                            <a:t>Meaning</a:t>
                          </a:r>
                          <a:endParaRPr lang="en-US" sz="2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7401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535" t="-124590" r="-581283" b="-65245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30769" t="-124590" r="-77905" b="-65245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68211" t="-124590" r="-211" b="-652459"/>
                          </a:stretch>
                        </a:blipFill>
                      </a:tcPr>
                    </a:tc>
                  </a:tr>
                  <a:tr h="37401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535" t="-224590" r="-581283" b="-55245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30769" t="-224590" r="-77905" b="-55245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68211" t="-224590" r="-211" b="-552459"/>
                          </a:stretch>
                        </a:blipFill>
                      </a:tcPr>
                    </a:tc>
                  </a:tr>
                  <a:tr h="37401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535" t="-319355" r="-581283" b="-4435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30769" t="-319355" r="-77905" b="-4435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68211" t="-319355" r="-211" b="-443548"/>
                          </a:stretch>
                        </a:blipFill>
                      </a:tcPr>
                    </a:tc>
                  </a:tr>
                  <a:tr h="372999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535" t="-426230" r="-581283" b="-35082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30769" t="-426230" r="-77905" b="-35082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68211" t="-426230" r="-211" b="-350820"/>
                          </a:stretch>
                        </a:blipFill>
                      </a:tcPr>
                    </a:tc>
                  </a:tr>
                  <a:tr h="37941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535" t="-517742" r="-581283" b="-2451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30769" t="-517742" r="-77905" b="-2451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68211" t="-517742" r="-211" b="-245161"/>
                          </a:stretch>
                        </a:blipFill>
                      </a:tcPr>
                    </a:tc>
                  </a:tr>
                  <a:tr h="37401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535" t="-627869" r="-581283" b="-14918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30769" t="-627869" r="-77905" b="-14918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68211" t="-627869" r="-211" b="-149180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535" t="-740000" r="-581283" b="-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30769" t="-740000" r="-77905" b="-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68211" t="-740000" r="-211" b="-516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8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855500"/>
            <a:ext cx="2286000" cy="2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83424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VARIABLES AND EXPRESSIONS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POWER</a:t>
                </a:r>
                <a:r>
                  <a:rPr lang="en-US" sz="2400" dirty="0">
                    <a:solidFill>
                      <a:srgbClr val="0070C0"/>
                    </a:solidFill>
                  </a:rPr>
                  <a:t> </a:t>
                </a:r>
                <a:r>
                  <a:rPr lang="en-US" sz="2400" dirty="0"/>
                  <a:t>is an expression that represents repeated multiplication of the same factor.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Example</a:t>
                </a:r>
                <a:r>
                  <a:rPr lang="en-US" sz="2400" dirty="0">
                    <a:effectLst/>
                  </a:rPr>
                  <a:t>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𝟔</m:t>
                        </m:r>
                      </m:sup>
                    </m:sSup>
                  </m:oMath>
                </a14:m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85951340"/>
                  </p:ext>
                </p:extLst>
              </p:nvPr>
            </p:nvGraphicFramePr>
            <p:xfrm>
              <a:off x="1066800" y="2456815"/>
              <a:ext cx="7315200" cy="1105535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828800">
                      <a:extLst>
                        <a:ext uri="{9D8B030D-6E8A-4147-A177-3AD203B41FA5}">
                          <a16:colId xmlns:a16="http://schemas.microsoft.com/office/drawing/2014/main" xmlns="" val="20000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xmlns="" val="20001"/>
                        </a:ext>
                      </a:extLst>
                    </a:gridCol>
                    <a:gridCol w="2743200">
                      <a:extLst>
                        <a:ext uri="{9D8B030D-6E8A-4147-A177-3AD203B41FA5}">
                          <a16:colId xmlns:a16="http://schemas.microsoft.com/office/drawing/2014/main" xmlns="" val="20002"/>
                        </a:ext>
                      </a:extLst>
                    </a:gridCol>
                    <a:gridCol w="1828800">
                      <a:extLst>
                        <a:ext uri="{9D8B030D-6E8A-4147-A177-3AD203B41FA5}">
                          <a16:colId xmlns:a16="http://schemas.microsoft.com/office/drawing/2014/main" xmlns="" val="20003"/>
                        </a:ext>
                      </a:extLst>
                    </a:gridCol>
                  </a:tblGrid>
                  <a:tr h="374015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</a:rPr>
                            <a:t>Power: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400" b="1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4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e>
                                  <m:sup>
                                    <m: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𝟔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24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r>
                                  <a:rPr lang="en-US" sz="24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r>
                                  <a:rPr lang="en-US" sz="24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r>
                                  <a:rPr lang="en-US" sz="24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r>
                                  <a:rPr lang="en-US" sz="24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r>
                                  <a:rPr lang="en-US" sz="24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400" b="1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4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e>
                                  <m:sup>
                                    <m: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𝟔</m:t>
                                    </m:r>
                                  </m:sup>
                                </m:sSup>
                                <m:r>
                                  <a:rPr lang="en-US" sz="24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24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</a:rPr>
                                  <m:t>𝟔𝟒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0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2400" b="1" dirty="0">
                              <a:solidFill>
                                <a:srgbClr val="FF0000"/>
                              </a:solidFill>
                              <a:effectLst/>
                              <a:latin typeface="Calibri"/>
                            </a:rPr>
                            <a:t>Base</a:t>
                          </a:r>
                          <a:r>
                            <a:rPr lang="en-US" sz="2400" b="1" dirty="0">
                              <a:effectLst/>
                              <a:latin typeface="Calibri"/>
                            </a:rPr>
                            <a:t>: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1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2400" b="1" dirty="0">
                              <a:solidFill>
                                <a:srgbClr val="0070C0"/>
                              </a:solidFill>
                              <a:effectLst/>
                              <a:latin typeface="Calibri"/>
                            </a:rPr>
                            <a:t>Exponent</a:t>
                          </a:r>
                          <a:r>
                            <a:rPr lang="en-US" sz="2400" b="1" dirty="0">
                              <a:effectLst/>
                              <a:latin typeface="Calibri"/>
                            </a:rPr>
                            <a:t>: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6 factors of 2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85951340"/>
                  </p:ext>
                </p:extLst>
              </p:nvPr>
            </p:nvGraphicFramePr>
            <p:xfrm>
              <a:off x="1066800" y="2456815"/>
              <a:ext cx="7315200" cy="1105535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828800"/>
                    <a:gridCol w="914400"/>
                    <a:gridCol w="2743200"/>
                    <a:gridCol w="1828800"/>
                  </a:tblGrid>
                  <a:tr h="374015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</a:rPr>
                            <a:t>Power: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00000" t="-24590" r="-500000" b="-24754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00000" t="-24590" r="-66667" b="-24754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00000" t="-24590" b="-247541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2400" b="1" dirty="0">
                              <a:solidFill>
                                <a:srgbClr val="FF0000"/>
                              </a:solidFill>
                              <a:effectLst/>
                              <a:latin typeface="Calibri"/>
                            </a:rPr>
                            <a:t>Base</a:t>
                          </a:r>
                          <a:r>
                            <a:rPr lang="en-US" sz="2400" b="1" dirty="0">
                              <a:effectLst/>
                              <a:latin typeface="Calibri"/>
                            </a:rPr>
                            <a:t>: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00000" t="-126667" r="-500000" b="-1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2400" b="1" dirty="0">
                              <a:solidFill>
                                <a:srgbClr val="0070C0"/>
                              </a:solidFill>
                              <a:effectLst/>
                              <a:latin typeface="Calibri"/>
                            </a:rPr>
                            <a:t>Exponent</a:t>
                          </a:r>
                          <a:r>
                            <a:rPr lang="en-US" sz="2400" b="1" dirty="0">
                              <a:effectLst/>
                              <a:latin typeface="Calibri"/>
                            </a:rPr>
                            <a:t>: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00000" t="-226667" r="-500000" b="-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6 factors of 2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Right Brace 8"/>
          <p:cNvSpPr/>
          <p:nvPr/>
        </p:nvSpPr>
        <p:spPr>
          <a:xfrm rot="5400000">
            <a:off x="5120640" y="1851660"/>
            <a:ext cx="365760" cy="2286000"/>
          </a:xfrm>
          <a:prstGeom prst="righ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pic>
        <p:nvPicPr>
          <p:cNvPr id="8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855500"/>
            <a:ext cx="2286000" cy="2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40465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VARIABLES AND EXPRESSIONS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Sample Problem 2</a:t>
                </a:r>
                <a:r>
                  <a:rPr lang="en-US" sz="2400" dirty="0"/>
                  <a:t>: Find each value.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457200" lvl="0" indent="-457200">
                  <a:buFont typeface="+mj-lt"/>
                  <a:buAutoNum type="alphaUcPeriod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𝟑</m:t>
                        </m:r>
                      </m:e>
                      <m:sup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2400" b="1" dirty="0"/>
                  <a:t>	</a:t>
                </a:r>
                <a:endParaRPr lang="en-US" sz="2400" b="1" i="1" dirty="0"/>
              </a:p>
              <a:p>
                <a:pPr marL="457200" lvl="0" indent="-457200">
                  <a:buFont typeface="+mj-lt"/>
                  <a:buAutoNum type="alphaUcPeriod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𝟒</m:t>
                        </m:r>
                      </m:e>
                      <m:sup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en-US" sz="2400" dirty="0"/>
                  <a:t> 	</a:t>
                </a:r>
                <a:endParaRPr lang="en-US" sz="2400" b="1" dirty="0"/>
              </a:p>
              <a:p>
                <a:pPr marL="457200" lvl="0" indent="-457200">
                  <a:buFont typeface="+mj-lt"/>
                  <a:buAutoNum type="alphaUcPeriod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𝟓</m:t>
                        </m:r>
                      </m:e>
                      <m:sup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2400" dirty="0"/>
                  <a:t> </a:t>
                </a:r>
                <a:endParaRPr lang="en-US" sz="2400" b="1" dirty="0"/>
              </a:p>
              <a:p>
                <a:pPr marL="457200" lvl="0" indent="-457200">
                  <a:buFont typeface="+mj-lt"/>
                  <a:buAutoNum type="alphaUcPeriod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𝟔</m:t>
                        </m:r>
                      </m:e>
                      <m:sup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2400" b="1" dirty="0"/>
                  <a:t>	</a:t>
                </a:r>
              </a:p>
              <a:p>
                <a:pPr marL="457200" lvl="0" indent="-457200">
                  <a:buFont typeface="+mj-lt"/>
                  <a:buAutoNum type="alphaUcPeriod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𝟒</m:t>
                        </m:r>
                      </m:sup>
                    </m:sSup>
                  </m:oMath>
                </a14:m>
                <a:r>
                  <a:rPr lang="en-US" sz="2400" b="1" dirty="0"/>
                  <a:t>	</a:t>
                </a: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855500"/>
            <a:ext cx="2286000" cy="2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79128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VARIABLES AND EXPRESSIONS</a:t>
            </a:r>
          </a:p>
        </p:txBody>
      </p:sp>
      <p:sp>
        <p:nvSpPr>
          <p:cNvPr id="5" name="Rectangle 4"/>
          <p:cNvSpPr/>
          <p:nvPr/>
        </p:nvSpPr>
        <p:spPr>
          <a:xfrm>
            <a:off x="2971800" y="1733550"/>
            <a:ext cx="914400" cy="22860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600"/>
              </a:spcAft>
            </a:pPr>
            <a:endParaRPr lang="en-US" sz="1100" dirty="0">
              <a:effectLst/>
              <a:ea typeface="Calibri"/>
              <a:cs typeface="Times New Roman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Sample Problem 2</a:t>
                </a:r>
                <a:r>
                  <a:rPr lang="en-US" sz="2400" dirty="0"/>
                  <a:t>: Find each value.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457200" lvl="0" indent="-457200">
                  <a:buFont typeface="+mj-lt"/>
                  <a:buAutoNum type="alphaUcPeriod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𝟑</m:t>
                        </m:r>
                      </m:e>
                      <m:sup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2400" b="1" dirty="0"/>
                  <a:t>	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𝟑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⋅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𝟑</m:t>
                    </m:r>
                  </m:oMath>
                </a14:m>
                <a:r>
                  <a:rPr lang="en-US" sz="2400" b="1" dirty="0"/>
                  <a:t>		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𝟗</m:t>
                    </m:r>
                  </m:oMath>
                </a14:m>
                <a:endParaRPr lang="en-US" sz="2400" dirty="0"/>
              </a:p>
              <a:p>
                <a:pPr marL="457200" lvl="0" indent="-457200">
                  <a:buFont typeface="+mj-lt"/>
                  <a:buAutoNum type="alphaUcPeriod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𝟒</m:t>
                        </m:r>
                      </m:e>
                      <m:sup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en-US" sz="2400" dirty="0"/>
                  <a:t> 	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𝟒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⋅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𝟒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⋅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𝟒</m:t>
                    </m:r>
                  </m:oMath>
                </a14:m>
                <a:r>
                  <a:rPr lang="en-US" sz="2400" b="1" dirty="0"/>
                  <a:t>	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𝟔𝟒</m:t>
                    </m:r>
                  </m:oMath>
                </a14:m>
                <a:endParaRPr lang="en-US" sz="2400" dirty="0"/>
              </a:p>
              <a:p>
                <a:pPr marL="457200" lvl="0" indent="-457200">
                  <a:buFont typeface="+mj-lt"/>
                  <a:buAutoNum type="alphaUcPeriod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𝟓</m:t>
                        </m:r>
                      </m:e>
                      <m:sup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2400" dirty="0"/>
                  <a:t> 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𝟓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⋅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𝟓</m:t>
                    </m:r>
                  </m:oMath>
                </a14:m>
                <a:r>
                  <a:rPr lang="en-US" sz="2400" b="1" dirty="0"/>
                  <a:t>		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𝟐𝟓</m:t>
                    </m:r>
                  </m:oMath>
                </a14:m>
                <a:endParaRPr lang="en-US" sz="2400" dirty="0"/>
              </a:p>
              <a:p>
                <a:pPr marL="457200" lvl="0" indent="-457200">
                  <a:buFont typeface="+mj-lt"/>
                  <a:buAutoNum type="alphaUcPeriod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𝟔</m:t>
                        </m:r>
                      </m:e>
                      <m:sup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2400" b="1" dirty="0"/>
                  <a:t>	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𝟔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⋅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𝟔</m:t>
                    </m:r>
                  </m:oMath>
                </a14:m>
                <a:r>
                  <a:rPr lang="en-US" sz="2400" b="1" dirty="0"/>
                  <a:t>		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𝟑𝟔</m:t>
                    </m:r>
                  </m:oMath>
                </a14:m>
                <a:endParaRPr lang="en-US" sz="2400" dirty="0"/>
              </a:p>
              <a:p>
                <a:pPr marL="457200" lvl="0" indent="-457200">
                  <a:buFont typeface="+mj-lt"/>
                  <a:buAutoNum type="alphaUcPeriod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𝟒</m:t>
                        </m:r>
                      </m:sup>
                    </m:sSup>
                  </m:oMath>
                </a14:m>
                <a:r>
                  <a:rPr lang="en-US" sz="2400" b="1" dirty="0"/>
                  <a:t>	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𝟐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⋅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𝟐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⋅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𝟐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⋅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𝟐</m:t>
                    </m:r>
                  </m:oMath>
                </a14:m>
                <a:r>
                  <a:rPr lang="en-US" sz="2400" b="1" dirty="0"/>
                  <a:t>	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𝟏𝟔</m:t>
                    </m:r>
                  </m:oMath>
                </a14:m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855500"/>
            <a:ext cx="2286000" cy="2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64726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VARIABLES AND EXPRESSIONS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Translating Algebraic Expression into Verbal Expression:</a:t>
                </a:r>
              </a:p>
              <a:p>
                <a:pPr marL="0" indent="0">
                  <a:buNone/>
                </a:pPr>
                <a:endParaRPr lang="en-US" sz="2400" b="1" dirty="0"/>
              </a:p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Example</a:t>
                </a:r>
                <a:r>
                  <a:rPr lang="en-US" sz="2400" dirty="0"/>
                  <a:t>: 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latin typeface="Cambria Math"/>
                      </a:rPr>
                      <m:t>𝟒</m:t>
                    </m:r>
                    <m:r>
                      <a:rPr lang="en-US" sz="2400" b="1" i="1" dirty="0" smtClean="0">
                        <a:latin typeface="Cambria Math"/>
                      </a:rPr>
                      <m:t>𝒎</m:t>
                    </m:r>
                  </m:oMath>
                </a14:m>
                <a:endParaRPr lang="en-US" sz="2400" b="1" dirty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54606337"/>
                  </p:ext>
                </p:extLst>
              </p:nvPr>
            </p:nvGraphicFramePr>
            <p:xfrm>
              <a:off x="762000" y="2097677"/>
              <a:ext cx="7458012" cy="1755866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886012">
                      <a:extLst>
                        <a:ext uri="{9D8B030D-6E8A-4147-A177-3AD203B41FA5}">
                          <a16:colId xmlns:a16="http://schemas.microsoft.com/office/drawing/2014/main" xmlns="" val="20000"/>
                        </a:ext>
                      </a:extLst>
                    </a:gridCol>
                    <a:gridCol w="1371600">
                      <a:extLst>
                        <a:ext uri="{9D8B030D-6E8A-4147-A177-3AD203B41FA5}">
                          <a16:colId xmlns:a16="http://schemas.microsoft.com/office/drawing/2014/main" xmlns="" val="20001"/>
                        </a:ext>
                      </a:extLst>
                    </a:gridCol>
                    <a:gridCol w="1371600">
                      <a:extLst>
                        <a:ext uri="{9D8B030D-6E8A-4147-A177-3AD203B41FA5}">
                          <a16:colId xmlns:a16="http://schemas.microsoft.com/office/drawing/2014/main" xmlns="" val="20002"/>
                        </a:ext>
                      </a:extLst>
                    </a:gridCol>
                    <a:gridCol w="1828800">
                      <a:extLst>
                        <a:ext uri="{9D8B030D-6E8A-4147-A177-3AD203B41FA5}">
                          <a16:colId xmlns:a16="http://schemas.microsoft.com/office/drawing/2014/main" xmlns="" val="20003"/>
                        </a:ext>
                      </a:extLst>
                    </a:gridCol>
                  </a:tblGrid>
                  <a:tr h="36576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</a:rPr>
                            <a:t>Algebraic Expression: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 dirty="0" smtClean="0">
                                    <a:effectLst/>
                                    <a:latin typeface="Cambria Math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2400" b="1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i="1"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𝒎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0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2400" b="1">
                              <a:effectLst/>
                              <a:latin typeface="Calibri"/>
                            </a:rPr>
                            <a:t> </a:t>
                          </a:r>
                          <a:endParaRPr lang="en-US" sz="2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1"/>
                      </a:ext>
                    </a:extLst>
                  </a:tr>
                  <a:tr h="428353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2400" b="1">
                              <a:effectLst/>
                              <a:latin typeface="Calibri"/>
                            </a:rPr>
                            <a:t>Verbal Expression:</a:t>
                          </a:r>
                          <a:endParaRPr lang="en-US" sz="2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four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times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</a:rPr>
                            <a:t>a number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𝒎</m:t>
                              </m:r>
                            </m:oMath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2"/>
                      </a:ext>
                    </a:extLst>
                  </a:tr>
                  <a:tr h="595993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2400" b="1">
                              <a:effectLst/>
                              <a:latin typeface="Calibri"/>
                            </a:rPr>
                            <a:t> </a:t>
                          </a:r>
                          <a:endParaRPr lang="en-US" sz="2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</a:rPr>
                            <a:t>The product of 4 and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𝒎</m:t>
                              </m:r>
                            </m:oMath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54606337"/>
                  </p:ext>
                </p:extLst>
              </p:nvPr>
            </p:nvGraphicFramePr>
            <p:xfrm>
              <a:off x="762000" y="2097677"/>
              <a:ext cx="7458012" cy="1755866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886012"/>
                    <a:gridCol w="1371600"/>
                    <a:gridCol w="1371600"/>
                    <a:gridCol w="1828800"/>
                  </a:tblGrid>
                  <a:tr h="36576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</a:rPr>
                            <a:t>Algebraic Expression: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10222" t="-25000" r="-233778" b="-4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10222" t="-25000" r="-133778" b="-4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07667" t="-25000" r="-333" b="-400000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2400" b="1">
                              <a:effectLst/>
                              <a:latin typeface="Calibri"/>
                            </a:rPr>
                            <a:t> </a:t>
                          </a:r>
                          <a:endParaRPr lang="en-US" sz="2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28353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2400" b="1">
                              <a:effectLst/>
                              <a:latin typeface="Calibri"/>
                            </a:rPr>
                            <a:t>Verbal Expression:</a:t>
                          </a:r>
                          <a:endParaRPr lang="en-US" sz="2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four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times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07667" t="-192857" r="-333" b="-157143"/>
                          </a:stretch>
                        </a:blipFill>
                      </a:tcPr>
                    </a:tc>
                  </a:tr>
                  <a:tr h="595993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2400" b="1">
                              <a:effectLst/>
                              <a:latin typeface="Calibri"/>
                            </a:rPr>
                            <a:t> </a:t>
                          </a:r>
                          <a:endParaRPr lang="en-US" sz="2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63067" t="-209184" r="-133" b="-12245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p:sp>
        <p:nvSpPr>
          <p:cNvPr id="13" name="Right Brace 12"/>
          <p:cNvSpPr/>
          <p:nvPr/>
        </p:nvSpPr>
        <p:spPr>
          <a:xfrm rot="5400000">
            <a:off x="4206240" y="2143397"/>
            <a:ext cx="274320" cy="914400"/>
          </a:xfrm>
          <a:prstGeom prst="righ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4" name="Right Brace 13"/>
          <p:cNvSpPr/>
          <p:nvPr/>
        </p:nvSpPr>
        <p:spPr>
          <a:xfrm rot="5400000">
            <a:off x="5577840" y="2144829"/>
            <a:ext cx="274320" cy="914400"/>
          </a:xfrm>
          <a:prstGeom prst="righ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5" name="Right Brace 14"/>
          <p:cNvSpPr/>
          <p:nvPr/>
        </p:nvSpPr>
        <p:spPr>
          <a:xfrm rot="5400000">
            <a:off x="7178040" y="2158637"/>
            <a:ext cx="274320" cy="914400"/>
          </a:xfrm>
          <a:prstGeom prst="righ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pic>
        <p:nvPicPr>
          <p:cNvPr id="9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855500"/>
            <a:ext cx="2286000" cy="2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79128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VARIABLES AND EXPRESSIONS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Sample Problem 3</a:t>
                </a:r>
                <a:r>
                  <a:rPr lang="en-US" sz="2400" dirty="0">
                    <a:ea typeface="Calibri"/>
                    <a:cs typeface="Times New Roman"/>
                  </a:rPr>
                  <a:t>: Write a verbal expression for each algebraic expression.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457200" lvl="0" indent="-457200">
                  <a:buFont typeface="+mj-lt"/>
                  <a:buAutoNum type="alphaUcPeriod"/>
                </a:pP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𝟑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𝒕</m:t>
                    </m:r>
                  </m:oMath>
                </a14:m>
                <a:r>
                  <a:rPr lang="en-US" sz="2400" b="1" dirty="0"/>
                  <a:t>	</a:t>
                </a:r>
                <a:endParaRPr lang="en-US" sz="2400" dirty="0"/>
              </a:p>
              <a:p>
                <a:pPr marL="457200" lvl="0" indent="-457200">
                  <a:buFont typeface="+mj-lt"/>
                  <a:buAutoNum type="alphaUcPeriod"/>
                </a:pP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𝒚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𝟗</m:t>
                    </m:r>
                  </m:oMath>
                </a14:m>
                <a:r>
                  <a:rPr lang="en-US" sz="2400" b="1" dirty="0"/>
                  <a:t>	</a:t>
                </a:r>
              </a:p>
              <a:p>
                <a:pPr marL="457200" lvl="0" indent="-457200">
                  <a:buFont typeface="+mj-lt"/>
                  <a:buAutoNum type="alphaUcPeriod"/>
                </a:pP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𝒔</m:t>
                        </m:r>
                      </m:den>
                    </m:f>
                  </m:oMath>
                </a14:m>
                <a:r>
                  <a:rPr lang="en-US" sz="2400" b="1" dirty="0"/>
                  <a:t>		</a:t>
                </a:r>
                <a:endParaRPr lang="en-US" sz="2400" dirty="0"/>
              </a:p>
              <a:p>
                <a:pPr marL="457200" lvl="0" indent="-457200">
                  <a:buFont typeface="+mj-lt"/>
                  <a:buAutoNum type="alphaUcPeriod"/>
                </a:pP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𝟒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𝒛</m:t>
                    </m:r>
                  </m:oMath>
                </a14:m>
                <a:r>
                  <a:rPr lang="en-US" sz="2400" b="1" dirty="0"/>
                  <a:t>		</a:t>
                </a:r>
              </a:p>
              <a:p>
                <a:pPr marL="457200" lvl="0" indent="-457200">
                  <a:buFont typeface="+mj-lt"/>
                  <a:buAutoNum type="alphaUcPeriod"/>
                </a:pP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𝟐𝟏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𝒅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𝟑</m:t>
                    </m:r>
                  </m:oMath>
                </a14:m>
                <a:r>
                  <a:rPr lang="en-US" sz="2400" b="1" dirty="0"/>
                  <a:t>	</a:t>
                </a: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855500"/>
            <a:ext cx="2286000" cy="2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03300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33600" y="1931670"/>
            <a:ext cx="5486400" cy="246888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600"/>
              </a:spcAft>
            </a:pPr>
            <a:endParaRPr lang="en-US" sz="1100" dirty="0">
              <a:effectLst/>
              <a:ea typeface="Calibri"/>
              <a:cs typeface="Times New Roman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VARIABLES AND EXPRESSIONS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Sample Problem 3</a:t>
                </a:r>
                <a:r>
                  <a:rPr lang="en-US" sz="2400" dirty="0">
                    <a:ea typeface="Calibri"/>
                    <a:cs typeface="Times New Roman"/>
                  </a:rPr>
                  <a:t>: Write a verbal expression for each algebraic expression.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457200" lvl="0" indent="-457200">
                  <a:buFont typeface="+mj-lt"/>
                  <a:buAutoNum type="alphaUcPeriod"/>
                </a:pP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𝟑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𝒕</m:t>
                    </m:r>
                  </m:oMath>
                </a14:m>
                <a:r>
                  <a:rPr lang="en-US" sz="2400" b="1" dirty="0"/>
                  <a:t>	</a:t>
                </a:r>
                <a:r>
                  <a:rPr lang="en-US" sz="2400" dirty="0"/>
                  <a:t>= the difference between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𝟑</m:t>
                    </m:r>
                  </m:oMath>
                </a14:m>
                <a:r>
                  <a:rPr lang="en-US" sz="2400" dirty="0"/>
                  <a:t> and</a:t>
                </a:r>
                <a:r>
                  <a:rPr lang="en-US" sz="2400" b="1" dirty="0"/>
                  <a:t>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𝒕</m:t>
                    </m:r>
                  </m:oMath>
                </a14:m>
                <a:r>
                  <a:rPr lang="en-US" sz="2400" dirty="0"/>
                  <a:t> </a:t>
                </a:r>
              </a:p>
              <a:p>
                <a:pPr marL="457200" lvl="0" indent="-457200">
                  <a:buFont typeface="+mj-lt"/>
                  <a:buAutoNum type="alphaUcPeriod"/>
                </a:pP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𝒚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𝟗</m:t>
                    </m:r>
                  </m:oMath>
                </a14:m>
                <a:r>
                  <a:rPr lang="en-US" sz="2400" b="1" dirty="0"/>
                  <a:t>	= </a:t>
                </a:r>
                <a:r>
                  <a:rPr lang="en-US" sz="2400" dirty="0"/>
                  <a:t>the sum of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𝒚</m:t>
                    </m:r>
                  </m:oMath>
                </a14:m>
                <a:r>
                  <a:rPr lang="en-US" sz="2400" dirty="0"/>
                  <a:t> and</a:t>
                </a:r>
                <a:r>
                  <a:rPr lang="en-US" sz="2400" b="1" dirty="0"/>
                  <a:t>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𝟗</m:t>
                    </m:r>
                  </m:oMath>
                </a14:m>
                <a:endParaRPr lang="en-US" sz="2400" dirty="0"/>
              </a:p>
              <a:p>
                <a:pPr marL="457200" lvl="0" indent="-457200">
                  <a:buFont typeface="+mj-lt"/>
                  <a:buAutoNum type="alphaUcPeriod"/>
                </a:pP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𝒔</m:t>
                        </m:r>
                      </m:den>
                    </m:f>
                  </m:oMath>
                </a14:m>
                <a:r>
                  <a:rPr lang="en-US" sz="2400" b="1" dirty="0"/>
                  <a:t>		=</a:t>
                </a:r>
                <a:r>
                  <a:rPr lang="en-US" sz="2400" dirty="0"/>
                  <a:t> the ratio between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𝟔</m:t>
                    </m:r>
                  </m:oMath>
                </a14:m>
                <a:r>
                  <a:rPr lang="en-US" sz="2400" dirty="0"/>
                  <a:t> and</a:t>
                </a:r>
                <a:r>
                  <a:rPr lang="en-US" sz="2400" b="1" dirty="0"/>
                  <a:t>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𝒔</m:t>
                    </m:r>
                  </m:oMath>
                </a14:m>
                <a:r>
                  <a:rPr lang="en-US" sz="2400" dirty="0"/>
                  <a:t> </a:t>
                </a:r>
              </a:p>
              <a:p>
                <a:pPr marL="457200" lvl="0" indent="-457200">
                  <a:buFont typeface="+mj-lt"/>
                  <a:buAutoNum type="alphaUcPeriod"/>
                </a:pP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𝟒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𝒛</m:t>
                    </m:r>
                  </m:oMath>
                </a14:m>
                <a:r>
                  <a:rPr lang="en-US" sz="2400" b="1" dirty="0"/>
                  <a:t>		=</a:t>
                </a:r>
                <a:r>
                  <a:rPr lang="en-US" sz="2400" dirty="0"/>
                  <a:t> the product of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𝟒</m:t>
                    </m:r>
                  </m:oMath>
                </a14:m>
                <a:r>
                  <a:rPr lang="en-US" sz="2400" dirty="0"/>
                  <a:t> and</a:t>
                </a:r>
                <a:r>
                  <a:rPr lang="en-US" sz="2400" b="1" dirty="0"/>
                  <a:t>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𝒛</m:t>
                    </m:r>
                  </m:oMath>
                </a14:m>
                <a:endParaRPr lang="en-US" sz="2400" dirty="0"/>
              </a:p>
              <a:p>
                <a:pPr marL="457200" lvl="0" indent="-457200">
                  <a:buFont typeface="+mj-lt"/>
                  <a:buAutoNum type="alphaUcPeriod"/>
                </a:pP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𝟐𝟏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𝒅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𝟑</m:t>
                    </m:r>
                  </m:oMath>
                </a14:m>
                <a:r>
                  <a:rPr lang="en-US" sz="2400" b="1" dirty="0"/>
                  <a:t>	=</a:t>
                </a:r>
                <a:r>
                  <a:rPr lang="en-US" sz="2400" dirty="0"/>
                  <a:t> the difference between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𝟐𝟏</m:t>
                    </m:r>
                  </m:oMath>
                </a14:m>
                <a:r>
                  <a:rPr lang="en-US" sz="2400" dirty="0"/>
                  <a:t> times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𝒅</m:t>
                    </m:r>
                  </m:oMath>
                </a14:m>
                <a:r>
                  <a:rPr lang="en-US" sz="2400" dirty="0"/>
                  <a:t> and</a:t>
                </a:r>
                <a:r>
                  <a:rPr lang="en-US" sz="2400" b="1" dirty="0"/>
                  <a:t>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𝟑</m:t>
                    </m:r>
                  </m:oMath>
                </a14:m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>
                    <a:effectLst/>
                  </a:rPr>
                  <a:t> 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855500"/>
            <a:ext cx="2286000" cy="2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143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VARIABLES AND EXPRESSIONS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>
                <a:ea typeface="Calibri"/>
                <a:cs typeface="Times New Roman"/>
              </a:rPr>
              <a:t>write </a:t>
            </a:r>
            <a:r>
              <a:rPr lang="en-US" sz="2400" dirty="0"/>
              <a:t>mathematical expressions for verbal expressions, </a:t>
            </a:r>
          </a:p>
          <a:p>
            <a:pPr marL="0" indent="0" algn="ctr">
              <a:buNone/>
            </a:pPr>
            <a:r>
              <a:rPr lang="en-US" sz="2400" dirty="0"/>
              <a:t>and vice versa.</a:t>
            </a:r>
          </a:p>
          <a:p>
            <a:pPr marL="0" indent="0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 Variables				</a:t>
            </a:r>
            <a:r>
              <a:rPr lang="en-US" sz="2400" dirty="0">
                <a:sym typeface="Symbol"/>
              </a:rPr>
              <a:t> Power</a:t>
            </a:r>
            <a:endParaRPr lang="en-US" sz="2400" dirty="0"/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Algebraic Expression		</a:t>
            </a:r>
            <a:r>
              <a:rPr lang="en-US" sz="2400" dirty="0">
                <a:sym typeface="Symbol"/>
              </a:rPr>
              <a:t> Base</a:t>
            </a:r>
            <a:endParaRPr lang="en-US" sz="2400" dirty="0"/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Factors				</a:t>
            </a:r>
            <a:r>
              <a:rPr lang="en-US" sz="2400" dirty="0">
                <a:sym typeface="Symbol"/>
              </a:rPr>
              <a:t> Exponent</a:t>
            </a:r>
            <a:endParaRPr lang="en-US" sz="2400" dirty="0"/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Product</a:t>
            </a:r>
          </a:p>
          <a:p>
            <a:pPr>
              <a:buFont typeface="Symbol" panose="05050102010706020507" pitchFamily="18" charset="2"/>
              <a:buChar char="·"/>
            </a:pPr>
            <a:endParaRPr lang="en-US" sz="2400" dirty="0"/>
          </a:p>
        </p:txBody>
      </p:sp>
      <p:pic>
        <p:nvPicPr>
          <p:cNvPr id="5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855500"/>
            <a:ext cx="2286000" cy="2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70645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VARIABLES AND EXPRESSIONS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Autofit/>
          </a:bodyPr>
          <a:lstStyle/>
          <a:p>
            <a:pPr marL="0" indent="0" algn="just">
              <a:spcAft>
                <a:spcPts val="0"/>
              </a:spcAft>
              <a:buNone/>
            </a:pPr>
            <a:r>
              <a:rPr lang="en-US" sz="2400" b="1" dirty="0">
                <a:solidFill>
                  <a:srgbClr val="0070C0"/>
                </a:solidFill>
              </a:rPr>
              <a:t>VARIABLES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are symbols used to represent unspecified numbers or values. Any letter can be used as a variable.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1600200" y="1733550"/>
                <a:ext cx="5943600" cy="731520"/>
              </a:xfrm>
              <a:prstGeom prst="rect">
                <a:avLst/>
              </a:prstGeom>
              <a:solidFill>
                <a:srgbClr val="FFFF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spcBef>
                    <a:spcPts val="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𝒙</m:t>
                      </m:r>
                      <m:r>
                        <a:rPr lang="en-US" sz="24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,  </m:t>
                      </m:r>
                      <m:r>
                        <a:rPr lang="en-US" sz="24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𝒚</m:t>
                      </m:r>
                      <m:r>
                        <a:rPr lang="en-US" sz="24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,  </m:t>
                      </m:r>
                      <m:r>
                        <a:rPr lang="en-US" sz="24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𝒛</m:t>
                      </m:r>
                      <m:r>
                        <a:rPr lang="en-US" sz="24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,  </m:t>
                      </m:r>
                      <m:r>
                        <a:rPr lang="en-US" sz="24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𝒂</m:t>
                      </m:r>
                      <m:r>
                        <a:rPr lang="en-US" sz="24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,  </m:t>
                      </m:r>
                      <m:r>
                        <a:rPr lang="en-US" sz="24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𝒓</m:t>
                      </m:r>
                      <m:r>
                        <a:rPr lang="en-US" sz="24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,  </m:t>
                      </m:r>
                      <m:r>
                        <a:rPr lang="en-US" sz="24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𝒅</m:t>
                      </m:r>
                      <m:r>
                        <a:rPr lang="en-US" sz="24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,  </m:t>
                      </m:r>
                      <m:r>
                        <a:rPr lang="en-US" sz="24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𝒔</m:t>
                      </m:r>
                    </m:oMath>
                  </m:oMathPara>
                </a14:m>
                <a:endParaRPr lang="en-US" sz="2400" dirty="0">
                  <a:effectLst/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0200" y="1733550"/>
                <a:ext cx="5943600" cy="73152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855500"/>
            <a:ext cx="2286000" cy="2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VARIABLES AND EXPRESSIONS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 algn="just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ALGEBRAIC EXPRESSION</a:t>
                </a:r>
                <a:r>
                  <a:rPr lang="en-US" sz="2400" dirty="0">
                    <a:solidFill>
                      <a:srgbClr val="0070C0"/>
                    </a:solidFill>
                  </a:rPr>
                  <a:t> </a:t>
                </a:r>
                <a:r>
                  <a:rPr lang="en-US" sz="2400" dirty="0"/>
                  <a:t>consists of one or more numbers and variables along with one or more arithmetic operation.</a:t>
                </a:r>
              </a:p>
              <a:p>
                <a:pPr marL="400050" lvl="1" indent="0" algn="just">
                  <a:buNone/>
                </a:pPr>
                <a:endParaRPr lang="en-US" sz="2400" dirty="0"/>
              </a:p>
              <a:p>
                <a:pPr marL="400050" lvl="1" indent="0">
                  <a:buNone/>
                </a:pPr>
                <a:endParaRPr lang="en-US" sz="2400" dirty="0"/>
              </a:p>
              <a:p>
                <a:pPr marL="400050" lvl="1" indent="0">
                  <a:buNone/>
                </a:pPr>
                <a:r>
                  <a:rPr lang="en-US" sz="2400" dirty="0"/>
                  <a:t>Various ways to represent a product of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𝒙</m:t>
                    </m:r>
                  </m:oMath>
                </a14:m>
                <a:r>
                  <a:rPr lang="en-US" sz="2400" dirty="0">
                    <a:effectLst/>
                  </a:rPr>
                  <a:t> and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𝒚</m:t>
                    </m:r>
                  </m:oMath>
                </a14:m>
                <a:r>
                  <a:rPr lang="en-US" sz="2400" dirty="0">
                    <a:effectLst/>
                  </a:rPr>
                  <a:t>: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400050" lvl="1" indent="0">
                  <a:buNone/>
                </a:pPr>
                <a:endParaRPr lang="en-US" sz="2400" dirty="0"/>
              </a:p>
              <a:p>
                <a:pPr marL="400050" lvl="1" indent="0">
                  <a:buNone/>
                </a:pPr>
                <a:r>
                  <a:rPr lang="en-US" sz="2400" dirty="0"/>
                  <a:t>In each expression above, the quantities being multiplied are called </a:t>
                </a:r>
                <a:r>
                  <a:rPr lang="en-US" sz="2400" b="1" dirty="0">
                    <a:solidFill>
                      <a:srgbClr val="0070C0"/>
                    </a:solidFill>
                  </a:rPr>
                  <a:t>factors</a:t>
                </a:r>
                <a:r>
                  <a:rPr lang="en-US" sz="2400" dirty="0"/>
                  <a:t>, and the result is called the </a:t>
                </a:r>
                <a:r>
                  <a:rPr lang="en-US" sz="2400" b="1" dirty="0">
                    <a:solidFill>
                      <a:srgbClr val="0070C0"/>
                    </a:solidFill>
                  </a:rPr>
                  <a:t>product</a:t>
                </a:r>
                <a:r>
                  <a:rPr lang="en-US" sz="2400" dirty="0"/>
                  <a:t>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685800" y="1581150"/>
                <a:ext cx="7772400" cy="914400"/>
              </a:xfrm>
              <a:prstGeom prst="rect">
                <a:avLst/>
              </a:prstGeom>
              <a:solidFill>
                <a:srgbClr val="FFFF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spcBef>
                    <a:spcPts val="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𝟔</m:t>
                      </m:r>
                      <m:r>
                        <a:rPr lang="en-US" sz="24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𝒚</m:t>
                      </m:r>
                      <m:r>
                        <a:rPr lang="en-US" sz="24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,  </m:t>
                      </m:r>
                      <m:r>
                        <a:rPr lang="en-US" sz="24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𝟕</m:t>
                      </m:r>
                      <m:r>
                        <a:rPr lang="en-US" sz="24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𝒙</m:t>
                      </m:r>
                      <m:r>
                        <a:rPr lang="en-US" sz="24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−</m:t>
                      </m:r>
                      <m:r>
                        <a:rPr lang="en-US" sz="24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𝟑</m:t>
                      </m:r>
                      <m:r>
                        <a:rPr lang="en-US" sz="24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,  </m:t>
                      </m:r>
                      <m:r>
                        <a:rPr lang="en-US" sz="24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𝟗</m:t>
                      </m:r>
                      <m:r>
                        <a:rPr lang="en-US" sz="24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+</m:t>
                      </m:r>
                      <m:f>
                        <m:fPr>
                          <m:ctrlPr>
                            <a:rPr lang="en-US" sz="2400" b="1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𝒓</m:t>
                          </m:r>
                        </m:num>
                        <m:den>
                          <m:r>
                            <a:rPr lang="en-US" sz="2400" b="1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𝒔</m:t>
                          </m:r>
                        </m:den>
                      </m:f>
                      <m:r>
                        <a:rPr lang="en-US" sz="24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,  </m:t>
                      </m:r>
                      <m:r>
                        <a:rPr lang="en-US" sz="24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𝒌</m:t>
                      </m:r>
                      <m:r>
                        <a:rPr lang="en-US" sz="24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⋅</m:t>
                      </m:r>
                      <m:r>
                        <a:rPr lang="en-US" sz="24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𝟓</m:t>
                      </m:r>
                      <m:r>
                        <a:rPr lang="en-US" sz="24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𝒋</m:t>
                      </m:r>
                      <m:r>
                        <a:rPr lang="en-US" sz="24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,  </m:t>
                      </m:r>
                      <m:r>
                        <a:rPr lang="en-US" sz="24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𝟓</m:t>
                      </m:r>
                      <m:r>
                        <a:rPr lang="en-US" sz="24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𝒂𝒃</m:t>
                      </m:r>
                      <m:r>
                        <a:rPr lang="en-US" sz="24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÷</m:t>
                      </m:r>
                      <m:r>
                        <a:rPr lang="en-US" sz="24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𝟑</m:t>
                      </m:r>
                      <m:r>
                        <a:rPr lang="en-US" sz="24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𝒄𝒅</m:t>
                      </m:r>
                    </m:oMath>
                  </m:oMathPara>
                </a14:m>
                <a:endParaRPr lang="en-US" sz="2400" dirty="0">
                  <a:effectLst/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800" y="1581150"/>
                <a:ext cx="7772400" cy="91440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1371600" y="2907030"/>
                <a:ext cx="6400800" cy="731520"/>
              </a:xfrm>
              <a:prstGeom prst="rect">
                <a:avLst/>
              </a:prstGeom>
              <a:solidFill>
                <a:srgbClr val="FFFF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spcBef>
                    <a:spcPts val="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𝒙𝒚</m:t>
                      </m:r>
                      <m:r>
                        <a:rPr lang="en-US" sz="24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,  </m:t>
                      </m:r>
                      <m:r>
                        <a:rPr lang="en-US" sz="24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𝒙</m:t>
                      </m:r>
                      <m:r>
                        <a:rPr lang="en-US" sz="24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⋅</m:t>
                      </m:r>
                      <m:r>
                        <a:rPr lang="en-US" sz="24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𝒚</m:t>
                      </m:r>
                      <m:r>
                        <a:rPr lang="en-US" sz="24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,  </m:t>
                      </m:r>
                      <m:r>
                        <a:rPr lang="en-US" sz="24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𝒙</m:t>
                      </m:r>
                      <m:d>
                        <m:dPr>
                          <m:ctrlPr>
                            <a:rPr lang="en-US" sz="2400" b="1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dPr>
                        <m:e>
                          <m:r>
                            <a:rPr lang="en-US" sz="2400" b="1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𝒚</m:t>
                          </m:r>
                        </m:e>
                      </m:d>
                      <m:r>
                        <a:rPr lang="en-US" sz="24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,  </m:t>
                      </m:r>
                      <m:d>
                        <m:dPr>
                          <m:ctrlPr>
                            <a:rPr lang="en-US" sz="2400" b="1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dPr>
                        <m:e>
                          <m:r>
                            <a:rPr lang="en-US" sz="2400" b="1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𝒙</m:t>
                          </m:r>
                        </m:e>
                      </m:d>
                      <m:r>
                        <a:rPr lang="en-US" sz="24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𝒚</m:t>
                      </m:r>
                      <m:r>
                        <a:rPr lang="en-US" sz="24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,  </m:t>
                      </m:r>
                      <m:d>
                        <m:dPr>
                          <m:ctrlPr>
                            <a:rPr lang="en-US" sz="2400" b="1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dPr>
                        <m:e>
                          <m:r>
                            <a:rPr lang="en-US" sz="2400" b="1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𝒙</m:t>
                          </m:r>
                        </m:e>
                      </m:d>
                      <m:d>
                        <m:dPr>
                          <m:ctrlPr>
                            <a:rPr lang="en-US" sz="2400" b="1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dPr>
                        <m:e>
                          <m:r>
                            <a:rPr lang="en-US" sz="2400" b="1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𝒚</m:t>
                          </m:r>
                        </m:e>
                      </m:d>
                    </m:oMath>
                  </m:oMathPara>
                </a14:m>
                <a:endParaRPr lang="en-US" sz="2400" dirty="0">
                  <a:effectLst/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1600" y="2907030"/>
                <a:ext cx="6400800" cy="73152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855500"/>
            <a:ext cx="2286000" cy="2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54746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VARIABLES AND EXPRESSIONS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Translating Verbal Expression into Algebraic Expression:</a:t>
            </a:r>
          </a:p>
          <a:p>
            <a:pPr marL="0" indent="0">
              <a:buNone/>
            </a:pPr>
            <a:endParaRPr lang="en-US" sz="24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1637175"/>
              </p:ext>
            </p:extLst>
          </p:nvPr>
        </p:nvGraphicFramePr>
        <p:xfrm>
          <a:off x="457200" y="1428750"/>
          <a:ext cx="8229600" cy="2743200"/>
        </p:xfrm>
        <a:graphic>
          <a:graphicData uri="http://schemas.openxmlformats.org/drawingml/2006/table">
            <a:tbl>
              <a:tblPr firstRow="1" firstCol="1" bandRow="1"/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libri"/>
                        </a:rPr>
                        <a:t>Addition</a:t>
                      </a:r>
                      <a:endParaRPr lang="en-US" sz="20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libri"/>
                        </a:rPr>
                        <a:t>Subtraction</a:t>
                      </a:r>
                      <a:endParaRPr lang="en-US" sz="20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libri"/>
                        </a:rPr>
                        <a:t>Multiplication</a:t>
                      </a:r>
                      <a:endParaRPr lang="en-US" sz="20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libri"/>
                        </a:rPr>
                        <a:t>Division</a:t>
                      </a:r>
                      <a:endParaRPr lang="en-US" sz="20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</a:rPr>
                        <a:t>Plus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</a:rPr>
                        <a:t>Minus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</a:rPr>
                        <a:t>Times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</a:rPr>
                        <a:t>Divided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</a:rPr>
                        <a:t>Sum of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</a:rPr>
                        <a:t>Difference between/of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</a:rPr>
                        <a:t>Product of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</a:rPr>
                        <a:t>Quotient of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</a:rPr>
                        <a:t>More than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</a:rPr>
                        <a:t>Less than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8610" algn="l"/>
                        </a:tabLst>
                      </a:pPr>
                      <a:r>
                        <a:rPr lang="en-US" sz="2000" dirty="0">
                          <a:effectLst/>
                          <a:latin typeface="Calibri"/>
                        </a:rPr>
                        <a:t>Multiplied by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8610" algn="l"/>
                        </a:tabLst>
                      </a:pPr>
                      <a:r>
                        <a:rPr lang="en-US" sz="2000" dirty="0">
                          <a:effectLst/>
                          <a:latin typeface="Calibri"/>
                        </a:rPr>
                        <a:t>Ratio of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</a:rPr>
                        <a:t>Increased by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</a:rPr>
                        <a:t>Decreased by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</a:rPr>
                        <a:t>Per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</a:rPr>
                        <a:t>Combined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</a:rPr>
                        <a:t>Fewer than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</a:rPr>
                        <a:t>Out of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</a:rPr>
                        <a:t>Together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</a:rPr>
                        <a:t>percent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</a:rPr>
                        <a:t>Total of 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</a:rPr>
                        <a:t>Added to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pic>
        <p:nvPicPr>
          <p:cNvPr id="6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855500"/>
            <a:ext cx="2286000" cy="2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79128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VARIABLES AND EXPRESSIONS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Translating Verbal Expression into Algebraic Expression:</a:t>
                </a:r>
              </a:p>
              <a:p>
                <a:pPr marL="0" indent="0">
                  <a:buNone/>
                </a:pPr>
                <a:endParaRPr lang="en-US" sz="2400" b="1" dirty="0">
                  <a:solidFill>
                    <a:srgbClr val="0070C0"/>
                  </a:solidFill>
                </a:endParaRPr>
              </a:p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Example</a:t>
                </a:r>
                <a:r>
                  <a:rPr lang="en-US" sz="2400" dirty="0">
                    <a:effectLst/>
                  </a:rPr>
                  <a:t>: three more than a number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𝒙</m:t>
                    </m:r>
                  </m:oMath>
                </a14:m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37906882"/>
                  </p:ext>
                </p:extLst>
              </p:nvPr>
            </p:nvGraphicFramePr>
            <p:xfrm>
              <a:off x="689483" y="2463437"/>
              <a:ext cx="7231634" cy="9144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431034">
                      <a:extLst>
                        <a:ext uri="{9D8B030D-6E8A-4147-A177-3AD203B41FA5}">
                          <a16:colId xmlns:a16="http://schemas.microsoft.com/office/drawing/2014/main" xmlns="" val="20000"/>
                        </a:ext>
                      </a:extLst>
                    </a:gridCol>
                    <a:gridCol w="1600200">
                      <a:extLst>
                        <a:ext uri="{9D8B030D-6E8A-4147-A177-3AD203B41FA5}">
                          <a16:colId xmlns:a16="http://schemas.microsoft.com/office/drawing/2014/main" xmlns="" val="20001"/>
                        </a:ext>
                      </a:extLst>
                    </a:gridCol>
                    <a:gridCol w="1600200">
                      <a:extLst>
                        <a:ext uri="{9D8B030D-6E8A-4147-A177-3AD203B41FA5}">
                          <a16:colId xmlns:a16="http://schemas.microsoft.com/office/drawing/2014/main" xmlns="" val="20002"/>
                        </a:ext>
                      </a:extLst>
                    </a:gridCol>
                    <a:gridCol w="1600200">
                      <a:extLst>
                        <a:ext uri="{9D8B030D-6E8A-4147-A177-3AD203B41FA5}">
                          <a16:colId xmlns:a16="http://schemas.microsoft.com/office/drawing/2014/main" xmlns="" val="20003"/>
                        </a:ext>
                      </a:extLst>
                    </a:gridCol>
                  </a:tblGrid>
                  <a:tr h="30480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</a:rPr>
                            <a:t>Verbal Expression: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</a:rPr>
                            <a:t>three</a:t>
                          </a: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</a:rPr>
                            <a:t>more than</a:t>
                          </a: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</a:rPr>
                            <a:t>a number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𝒙</m:t>
                              </m:r>
                            </m:oMath>
                          </a14:m>
                          <a:endParaRPr lang="en-US" sz="20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0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endParaRPr lang="en-US" sz="20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1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</a:rPr>
                            <a:t>Algebraic Expression:</a:t>
                          </a:r>
                          <a:endParaRPr lang="en-US" sz="20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37906882"/>
                  </p:ext>
                </p:extLst>
              </p:nvPr>
            </p:nvGraphicFramePr>
            <p:xfrm>
              <a:off x="689483" y="2463437"/>
              <a:ext cx="7231634" cy="9144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431034"/>
                    <a:gridCol w="1600200"/>
                    <a:gridCol w="1600200"/>
                    <a:gridCol w="1600200"/>
                  </a:tblGrid>
                  <a:tr h="30480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</a:rPr>
                            <a:t>Verbal Expression: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</a:rPr>
                            <a:t>three</a:t>
                          </a: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</a:rPr>
                            <a:t>more than</a:t>
                          </a: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52672" t="-24000" r="-382" b="-252000"/>
                          </a:stretch>
                        </a:blipFill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endParaRPr lang="en-US" sz="20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</a:rPr>
                            <a:t>Algebraic Expression:</a:t>
                          </a:r>
                          <a:endParaRPr lang="en-US" sz="20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52290" t="-224000" r="-200763" b="-5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51331" t="-224000" r="-100000" b="-5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52672" t="-224000" r="-382" b="-5200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14" name="Right Brace 13"/>
          <p:cNvSpPr/>
          <p:nvPr/>
        </p:nvSpPr>
        <p:spPr>
          <a:xfrm rot="5400000">
            <a:off x="3825240" y="2417717"/>
            <a:ext cx="274320" cy="914400"/>
          </a:xfrm>
          <a:prstGeom prst="righ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6" name="Right Brace 15"/>
          <p:cNvSpPr/>
          <p:nvPr/>
        </p:nvSpPr>
        <p:spPr>
          <a:xfrm rot="5400000">
            <a:off x="5379720" y="2237014"/>
            <a:ext cx="274320" cy="1280160"/>
          </a:xfrm>
          <a:prstGeom prst="righ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7" name="Right Brace 16"/>
          <p:cNvSpPr/>
          <p:nvPr/>
        </p:nvSpPr>
        <p:spPr>
          <a:xfrm rot="5400000">
            <a:off x="6990806" y="2234837"/>
            <a:ext cx="274320" cy="1280160"/>
          </a:xfrm>
          <a:prstGeom prst="righ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pic>
        <p:nvPicPr>
          <p:cNvPr id="9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855500"/>
            <a:ext cx="2286000" cy="2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68761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VARIABLES AND EXPRESSIONS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Sample Problem 1</a:t>
                </a:r>
                <a:r>
                  <a:rPr lang="en-US" sz="2400" dirty="0">
                    <a:ea typeface="Calibri"/>
                    <a:cs typeface="Times New Roman"/>
                  </a:rPr>
                  <a:t>: </a:t>
                </a:r>
                <a:r>
                  <a:rPr lang="en-US" sz="2400" dirty="0"/>
                  <a:t>Write each expression algebraically.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457200" lvl="0" indent="-457200">
                  <a:buFont typeface="+mj-lt"/>
                  <a:buAutoNum type="alphaLcPeriod"/>
                </a:pPr>
                <a:r>
                  <a:rPr lang="en-US" sz="2400" dirty="0"/>
                  <a:t>The product of 8 and a number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𝒙</m:t>
                    </m:r>
                  </m:oMath>
                </a14:m>
                <a:r>
                  <a:rPr lang="en-US" sz="2400" b="1" dirty="0"/>
                  <a:t> </a:t>
                </a:r>
              </a:p>
              <a:p>
                <a:pPr marL="457200" lvl="0" indent="-457200">
                  <a:buFont typeface="+mj-lt"/>
                  <a:buAutoNum type="alphaLcPeriod"/>
                </a:pPr>
                <a:r>
                  <a:rPr lang="en-US" sz="2400" dirty="0"/>
                  <a:t>The difference between 16 and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𝒙</m:t>
                    </m:r>
                  </m:oMath>
                </a14:m>
                <a:r>
                  <a:rPr lang="en-US" sz="2400" dirty="0"/>
                  <a:t> squared</a:t>
                </a:r>
              </a:p>
              <a:p>
                <a:pPr marL="457200" lvl="0" indent="-457200">
                  <a:buFont typeface="+mj-lt"/>
                  <a:buAutoNum type="alphaLcPeriod"/>
                </a:pPr>
                <a:r>
                  <a:rPr lang="en-US" sz="2400" dirty="0"/>
                  <a:t>The sum of 7 and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𝒎</m:t>
                    </m:r>
                  </m:oMath>
                </a14:m>
                <a:r>
                  <a:rPr lang="en-US" sz="2400" b="1" dirty="0"/>
                  <a:t>	</a:t>
                </a:r>
                <a:endParaRPr lang="en-US" sz="2400" dirty="0"/>
              </a:p>
              <a:p>
                <a:pPr marL="457200" lvl="0" indent="-457200">
                  <a:buFont typeface="+mj-lt"/>
                  <a:buAutoNum type="alphaLcPeriod"/>
                </a:pP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𝒙</m:t>
                    </m:r>
                  </m:oMath>
                </a14:m>
                <a:r>
                  <a:rPr lang="en-US" sz="2400" dirty="0"/>
                  <a:t> divided by three</a:t>
                </a:r>
              </a:p>
              <a:p>
                <a:pPr marL="457200" lvl="0" indent="-457200">
                  <a:buFont typeface="+mj-lt"/>
                  <a:buAutoNum type="alphaLcPeriod"/>
                </a:pPr>
                <a:r>
                  <a:rPr lang="en-US" sz="2400" dirty="0"/>
                  <a:t>Four times eight plus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𝒏</m:t>
                    </m:r>
                  </m:oMath>
                </a14:m>
                <a:endParaRPr lang="en-US" sz="2400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855500"/>
            <a:ext cx="2286000" cy="2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659880" y="1733550"/>
            <a:ext cx="1600200" cy="22860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600"/>
              </a:spcAft>
            </a:pPr>
            <a:endParaRPr lang="en-US" sz="1100" dirty="0">
              <a:effectLst/>
              <a:ea typeface="Calibri"/>
              <a:cs typeface="Times New Roman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VARIABLES AND EXPRESSIONS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  <a:ea typeface="Calibri"/>
                    <a:cs typeface="Times New Roman"/>
                  </a:rPr>
                  <a:t>Sample Problem 1</a:t>
                </a:r>
                <a:r>
                  <a:rPr lang="en-US" sz="2400" dirty="0">
                    <a:ea typeface="Calibri"/>
                    <a:cs typeface="Times New Roman"/>
                  </a:rPr>
                  <a:t>: </a:t>
                </a:r>
                <a:r>
                  <a:rPr lang="en-US" sz="2400" dirty="0"/>
                  <a:t>Write each expression algebraically.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457200" lvl="0" indent="-457200">
                  <a:buFont typeface="+mj-lt"/>
                  <a:buAutoNum type="alphaLcPeriod"/>
                </a:pPr>
                <a:r>
                  <a:rPr lang="en-US" sz="2400" dirty="0"/>
                  <a:t>The product of 8 and a number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𝒙</m:t>
                    </m:r>
                  </m:oMath>
                </a14:m>
                <a:r>
                  <a:rPr lang="en-US" sz="2400" b="1" dirty="0"/>
                  <a:t> 		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𝟖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𝒙</m:t>
                    </m:r>
                  </m:oMath>
                </a14:m>
                <a:endParaRPr lang="en-US" sz="2400" dirty="0"/>
              </a:p>
              <a:p>
                <a:pPr marL="457200" lvl="0" indent="-457200">
                  <a:buFont typeface="+mj-lt"/>
                  <a:buAutoNum type="alphaLcPeriod"/>
                </a:pPr>
                <a:r>
                  <a:rPr lang="en-US" sz="2400" dirty="0"/>
                  <a:t>The difference between 16 and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𝒙</m:t>
                    </m:r>
                  </m:oMath>
                </a14:m>
                <a:r>
                  <a:rPr lang="en-US" sz="2400" dirty="0"/>
                  <a:t> squared	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𝟏𝟔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en-US" sz="24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endParaRPr lang="en-US" sz="2400" dirty="0"/>
              </a:p>
              <a:p>
                <a:pPr marL="457200" lvl="0" indent="-457200">
                  <a:buFont typeface="+mj-lt"/>
                  <a:buAutoNum type="alphaLcPeriod"/>
                </a:pPr>
                <a:r>
                  <a:rPr lang="en-US" sz="2400" dirty="0"/>
                  <a:t>The sum of 7 and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𝒎</m:t>
                    </m:r>
                  </m:oMath>
                </a14:m>
                <a:r>
                  <a:rPr lang="en-US" sz="2400" b="1" dirty="0"/>
                  <a:t>				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𝟕</m:t>
                    </m:r>
                    <m:r>
                      <a:rPr lang="en-US" sz="2400" b="1" i="1" smtClean="0">
                        <a:latin typeface="Cambria Math"/>
                      </a:rPr>
                      <m:t>+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𝒎</m:t>
                    </m:r>
                  </m:oMath>
                </a14:m>
                <a:r>
                  <a:rPr lang="en-US" sz="2400" b="1" dirty="0"/>
                  <a:t>	</a:t>
                </a:r>
                <a:endParaRPr lang="en-US" sz="2400" dirty="0"/>
              </a:p>
              <a:p>
                <a:pPr marL="457200" lvl="0" indent="-457200">
                  <a:buFont typeface="+mj-lt"/>
                  <a:buAutoNum type="alphaLcPeriod"/>
                </a:pP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𝒙</m:t>
                    </m:r>
                  </m:oMath>
                </a14:m>
                <a:r>
                  <a:rPr lang="en-US" sz="2400" dirty="0"/>
                  <a:t> divided by three				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𝟑</m:t>
                        </m:r>
                      </m:den>
                    </m:f>
                  </m:oMath>
                </a14:m>
                <a:endParaRPr lang="en-US" sz="2400" dirty="0"/>
              </a:p>
              <a:p>
                <a:pPr marL="457200" lvl="0" indent="-457200">
                  <a:buFont typeface="+mj-lt"/>
                  <a:buAutoNum type="alphaLcPeriod"/>
                </a:pPr>
                <a:r>
                  <a:rPr lang="en-US" sz="2400" dirty="0"/>
                  <a:t>Four times eight plus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𝒏</m:t>
                    </m:r>
                  </m:oMath>
                </a14:m>
                <a:r>
                  <a:rPr lang="en-US" sz="2400" b="1" dirty="0"/>
                  <a:t>				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𝟒</m:t>
                    </m:r>
                    <m:d>
                      <m:dPr>
                        <m:ctrlPr>
                          <a:rPr lang="en-US" sz="24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𝟖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𝒏</m:t>
                        </m:r>
                      </m:e>
                    </m:d>
                  </m:oMath>
                </a14:m>
                <a:endParaRPr lang="en-US" sz="2400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855500"/>
            <a:ext cx="2286000" cy="2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35841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VARIABLES AND EXPRESSIONS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POWER</a:t>
                </a:r>
                <a:r>
                  <a:rPr lang="en-US" sz="2400" dirty="0">
                    <a:solidFill>
                      <a:srgbClr val="0070C0"/>
                    </a:solidFill>
                  </a:rPr>
                  <a:t> </a:t>
                </a:r>
                <a:r>
                  <a:rPr lang="en-US" sz="2400" dirty="0"/>
                  <a:t>is an expression that represents repeated multiplication of the same factor.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400050" lvl="1" indent="0">
                  <a:buNone/>
                </a:pPr>
                <a:r>
                  <a:rPr lang="en-US" sz="2400" dirty="0"/>
                  <a:t>where:	</a:t>
                </a:r>
              </a:p>
              <a:p>
                <a:pPr marL="800100" lvl="2" indent="0">
                  <a:buNone/>
                </a:pPr>
                <a14:m>
                  <m:oMath xmlns:m="http://schemas.openxmlformats.org/officeDocument/2006/math">
                    <m:r>
                      <a:rPr lang="en-US" b="1" i="1">
                        <a:latin typeface="Cambria Math" panose="02040503050406030204" pitchFamily="18" charset="0"/>
                      </a:rPr>
                      <m:t>𝒙</m:t>
                    </m:r>
                  </m:oMath>
                </a14:m>
                <a:r>
                  <a:rPr lang="en-US" dirty="0"/>
                  <a:t> = base </a:t>
                </a:r>
              </a:p>
              <a:p>
                <a:pPr marL="800100" lvl="2" indent="0">
                  <a:buNone/>
                </a:pPr>
                <a14:m>
                  <m:oMath xmlns:m="http://schemas.openxmlformats.org/officeDocument/2006/math">
                    <m:r>
                      <a:rPr lang="en-US" b="1" i="1">
                        <a:latin typeface="Cambria Math" panose="02040503050406030204" pitchFamily="18" charset="0"/>
                      </a:rPr>
                      <m:t>𝒏</m:t>
                    </m:r>
                  </m:oMath>
                </a14:m>
                <a:r>
                  <a:rPr lang="en-US" dirty="0"/>
                  <a:t> = exponent, which corresponds to the number of times the base is used as a factors</a:t>
                </a:r>
                <a:endParaRPr lang="en-US" dirty="0">
                  <a:effectLst/>
                </a:endParaRPr>
              </a:p>
              <a:p>
                <a:pPr marL="0" indent="0">
                  <a:buNone/>
                </a:pPr>
                <a:r>
                  <a:rPr lang="en-US" sz="2400" b="1" dirty="0"/>
                  <a:t> </a:t>
                </a:r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3668486" y="1476103"/>
                <a:ext cx="1828800" cy="914400"/>
              </a:xfrm>
              <a:prstGeom prst="rect">
                <a:avLst/>
              </a:prstGeom>
              <a:solidFill>
                <a:srgbClr val="FFFF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spcBef>
                    <a:spcPts val="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1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𝒏</m:t>
                          </m:r>
                        </m:sup>
                      </m:sSup>
                    </m:oMath>
                  </m:oMathPara>
                </a14:m>
                <a:endParaRPr lang="en-US" sz="2400">
                  <a:effectLst/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8486" y="1476103"/>
                <a:ext cx="1828800" cy="91440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855500"/>
            <a:ext cx="2286000" cy="2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79128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625</Words>
  <Application>Microsoft Office PowerPoint</Application>
  <PresentationFormat>On-screen Show (16:9)</PresentationFormat>
  <Paragraphs>190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Variables and Expressions</vt:lpstr>
      <vt:lpstr>VARIABLES AND EXPRESSIONS</vt:lpstr>
      <vt:lpstr>VARIABLES AND EXPRESSIONS</vt:lpstr>
      <vt:lpstr>VARIABLES AND EXPRESSIONS</vt:lpstr>
      <vt:lpstr>VARIABLES AND EXPRESSIONS</vt:lpstr>
      <vt:lpstr>VARIABLES AND EXPRESSIONS</vt:lpstr>
      <vt:lpstr>VARIABLES AND EXPRESSIONS</vt:lpstr>
      <vt:lpstr>VARIABLES AND EXPRESSIONS</vt:lpstr>
      <vt:lpstr>VARIABLES AND EXPRESSIONS</vt:lpstr>
      <vt:lpstr>VARIABLES AND EXPRESSIONS</vt:lpstr>
      <vt:lpstr>VARIABLES AND EXPRESSIONS</vt:lpstr>
      <vt:lpstr>VARIABLES AND EXPRESSIONS</vt:lpstr>
      <vt:lpstr>VARIABLES AND EXPRESSIONS</vt:lpstr>
      <vt:lpstr>VARIABLES AND EXPRESSIONS</vt:lpstr>
      <vt:lpstr>VARIABLES AND EXPRESSIONS</vt:lpstr>
      <vt:lpstr>VARIABLES AND EXPRESSIONS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Rafay</cp:lastModifiedBy>
  <cp:revision>72</cp:revision>
  <dcterms:created xsi:type="dcterms:W3CDTF">2016-12-20T05:05:08Z</dcterms:created>
  <dcterms:modified xsi:type="dcterms:W3CDTF">2017-04-14T17:45:26Z</dcterms:modified>
</cp:coreProperties>
</file>